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110" d="100"/>
          <a:sy n="110" d="100"/>
        </p:scale>
        <p:origin x="-571" y="8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6BAC3-B93C-4CF9-82D4-CBE186A63C58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50197-FE97-41DF-9AEB-25811AFA7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428604"/>
          <a:ext cx="8429688" cy="583596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14446"/>
                <a:gridCol w="357192"/>
                <a:gridCol w="1714510"/>
                <a:gridCol w="928696"/>
                <a:gridCol w="714378"/>
                <a:gridCol w="1643074"/>
                <a:gridCol w="1857392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СХЕМА для проверки Социальной Устойчивости</a:t>
                      </a:r>
                      <a:r>
                        <a:rPr lang="ru-RU" sz="1000" dirty="0" smtClean="0">
                          <a:latin typeface="+mn-lt"/>
                        </a:rPr>
                        <a:t>  </a:t>
                      </a:r>
                      <a:r>
                        <a:rPr lang="ru-RU" sz="1400" dirty="0" smtClean="0">
                          <a:latin typeface="+mn-lt"/>
                        </a:rPr>
                        <a:t>»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Проект</a:t>
                      </a:r>
                      <a:r>
                        <a:rPr lang="en-US" sz="1000" dirty="0" smtClean="0">
                          <a:latin typeface="+mn-lt"/>
                        </a:rPr>
                        <a:t>: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b="0" dirty="0" smtClean="0">
                          <a:latin typeface="+mn-lt"/>
                        </a:rPr>
                        <a:t>___________________________________________</a:t>
                      </a:r>
                      <a:r>
                        <a:rPr lang="en-US" sz="1000" baseline="0" dirty="0" smtClean="0">
                          <a:latin typeface="+mn-lt"/>
                        </a:rPr>
                        <a:t> </a:t>
                      </a:r>
                      <a:r>
                        <a:rPr lang="ru-RU" sz="1000" baseline="0" dirty="0" smtClean="0">
                          <a:latin typeface="+mn-lt"/>
                        </a:rPr>
                        <a:t>стр. </a:t>
                      </a:r>
                      <a:r>
                        <a:rPr lang="ru-RU" sz="1000" b="0" baseline="0" dirty="0" smtClean="0">
                          <a:latin typeface="+mn-lt"/>
                        </a:rPr>
                        <a:t>_____</a:t>
                      </a:r>
                      <a:r>
                        <a:rPr lang="ru-RU" sz="1000" u="sng" baseline="0" dirty="0" smtClean="0">
                          <a:latin typeface="+mn-lt"/>
                        </a:rPr>
                        <a:t>     </a:t>
                      </a:r>
                      <a:r>
                        <a:rPr lang="ru-RU" sz="1000" baseline="0" dirty="0" smtClean="0">
                          <a:latin typeface="+mn-lt"/>
                        </a:rPr>
                        <a:t>  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414978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1. ОСНОВНАЯ ЦЕЛЬ ПРОЕКТА </a:t>
                      </a:r>
                      <a:r>
                        <a:rPr lang="ru-RU" sz="1000" dirty="0" smtClean="0">
                          <a:latin typeface="+mn-lt"/>
                        </a:rPr>
                        <a:t>_______________________________________________________________________________________________________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________________________________________________________________________________________________________________________________ 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85752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2. ОПРЕДЕЛЕНИЕ ЦЕЛИ (кратко) _____________________________________________________________________________________________________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85752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3. СФЕРА УСТОЙЧИВОСТИ? :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а. </a:t>
                      </a:r>
                      <a:r>
                        <a:rPr lang="ru-RU" sz="1000" b="1" dirty="0" smtClean="0">
                          <a:latin typeface="+mn-lt"/>
                        </a:rPr>
                        <a:t>Социальная</a:t>
                      </a:r>
                      <a:r>
                        <a:rPr lang="ru-RU" sz="1000" dirty="0" smtClean="0">
                          <a:latin typeface="+mn-lt"/>
                        </a:rPr>
                        <a:t>  или  б. </a:t>
                      </a:r>
                      <a:r>
                        <a:rPr lang="ru-RU" sz="1000" b="1" dirty="0" smtClean="0">
                          <a:latin typeface="+mn-lt"/>
                        </a:rPr>
                        <a:t>Материальная</a:t>
                      </a:r>
                      <a:r>
                        <a:rPr lang="ru-RU" sz="1000" dirty="0" smtClean="0">
                          <a:latin typeface="+mn-lt"/>
                        </a:rPr>
                        <a:t>   (</a:t>
                      </a:r>
                      <a:r>
                        <a:rPr lang="ru-RU" sz="1000" i="1" dirty="0" smtClean="0">
                          <a:latin typeface="+mn-lt"/>
                        </a:rPr>
                        <a:t>Обвести</a:t>
                      </a:r>
                      <a:r>
                        <a:rPr lang="ru-RU" sz="1000" dirty="0" smtClean="0">
                          <a:latin typeface="+mn-lt"/>
                        </a:rPr>
                        <a:t>)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428628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4. Укажите сферу исследования для социальной устойчивости (например, семья, воспитание детей, община, образование, здоровье, экономика, коммерция и торговля, управление или иное): </a:t>
                      </a:r>
                      <a:r>
                        <a:rPr lang="ru-RU" sz="1000" dirty="0" smtClean="0">
                          <a:latin typeface="+mn-lt"/>
                        </a:rPr>
                        <a:t>______________________________________________________________________________________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________________________________________________________________________________________________________________________________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14287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или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490542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 Укажите вопрос, касающийся материальной устойчивости:   ___________________________________________________________________________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 ________________________________________________________________________________________________________________________________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17502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5. </a:t>
                      </a:r>
                      <a:r>
                        <a:rPr lang="ru-RU" sz="1000" dirty="0" smtClean="0">
                          <a:latin typeface="+mn-lt"/>
                        </a:rPr>
                        <a:t>МЕСТО ДЛЯ ПРИМЕНЕНИЯ:    »   </a:t>
                      </a:r>
                      <a:r>
                        <a:rPr lang="ru-RU" sz="1000" b="1" dirty="0" smtClean="0">
                          <a:latin typeface="+mn-lt"/>
                        </a:rPr>
                        <a:t>Индивидуум/Семья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»   </a:t>
                      </a:r>
                      <a:r>
                        <a:rPr lang="ru-RU" sz="1000" b="1" dirty="0" smtClean="0">
                          <a:latin typeface="+mn-lt"/>
                        </a:rPr>
                        <a:t>Община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»   </a:t>
                      </a:r>
                      <a:r>
                        <a:rPr lang="ru-RU" sz="1000" b="1" dirty="0" smtClean="0">
                          <a:latin typeface="+mn-lt"/>
                        </a:rPr>
                        <a:t>Штат/Регион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»   </a:t>
                      </a:r>
                      <a:r>
                        <a:rPr lang="ru-RU" sz="1000" b="1" dirty="0" smtClean="0">
                          <a:latin typeface="+mn-lt"/>
                        </a:rPr>
                        <a:t>Государство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»  </a:t>
                      </a:r>
                      <a:r>
                        <a:rPr lang="ru-RU" sz="1000" b="1" dirty="0" smtClean="0">
                          <a:latin typeface="+mn-lt"/>
                        </a:rPr>
                        <a:t>Регион Планеты</a:t>
                      </a: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dirty="0" smtClean="0">
                          <a:latin typeface="+mn-lt"/>
                        </a:rPr>
                        <a:t>»   </a:t>
                      </a:r>
                      <a:r>
                        <a:rPr lang="ru-RU" sz="1000" b="1" dirty="0" smtClean="0">
                          <a:latin typeface="+mn-lt"/>
                        </a:rPr>
                        <a:t>Глобально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marL="0" marR="0" marT="36000" marB="3600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37570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latin typeface="Arial Black" pitchFamily="34" charset="0"/>
                        </a:rPr>
                        <a:t>                              </a:t>
                      </a:r>
                      <a:r>
                        <a:rPr lang="en-US" sz="12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Y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 marL="0" marR="0" marT="36000" marB="3600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852"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X</a:t>
                      </a:r>
                      <a:r>
                        <a:rPr lang="en-US" sz="1000" b="1" dirty="0" smtClean="0">
                          <a:latin typeface="Arial Black" pitchFamily="34" charset="0"/>
                        </a:rPr>
                        <a:t>  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14314">
                <a:tc gridSpan="2"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+mn-lt"/>
                        </a:rPr>
                        <a:t>   10.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b="1" dirty="0" smtClean="0">
                          <a:latin typeface="+mn-lt"/>
                        </a:rPr>
                        <a:t>   ОСНОВНЫЕ ЦЕННОСТИ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 marL="0" marR="0" marT="36000" marB="0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9.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b="1" dirty="0" smtClean="0">
                          <a:latin typeface="+mn-lt"/>
                        </a:rPr>
                        <a:t>ИССКУСТВЕННЫЕ ЦЕННОСТИ </a:t>
                      </a:r>
                      <a:r>
                        <a:rPr lang="ru-RU" sz="1000" dirty="0" smtClean="0">
                          <a:latin typeface="+mn-lt"/>
                        </a:rPr>
                        <a:t/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endParaRPr lang="ru-RU" sz="1000" dirty="0">
                        <a:latin typeface="+mn-lt"/>
                      </a:endParaRPr>
                    </a:p>
                  </a:txBody>
                  <a:tcPr marL="0" marR="0" marT="36000" marB="0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8.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1000" b="1" dirty="0" smtClean="0">
                          <a:latin typeface="+mn-lt"/>
                        </a:rPr>
                        <a:t>УБЕЖДЕНИЯ</a:t>
                      </a:r>
                      <a:r>
                        <a:rPr lang="en-US" sz="1000" dirty="0" smtClean="0">
                          <a:latin typeface="+mn-lt"/>
                        </a:rPr>
                        <a:t/>
                      </a:r>
                      <a:br>
                        <a:rPr lang="en-US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latin typeface="+mn-lt"/>
                        </a:rPr>
                        <a:t> </a:t>
                      </a:r>
                      <a:r>
                        <a:rPr lang="ru-RU" sz="800" dirty="0" smtClean="0">
                          <a:latin typeface="+mn-lt"/>
                        </a:rPr>
                        <a:t>(</a:t>
                      </a:r>
                      <a:r>
                        <a:rPr lang="ru-RU" sz="800" dirty="0" smtClean="0">
                          <a:latin typeface="+mn-lt"/>
                        </a:rPr>
                        <a:t>и</a:t>
                      </a:r>
                      <a:r>
                        <a:rPr lang="ru-RU" sz="800" baseline="0" dirty="0" smtClean="0">
                          <a:latin typeface="+mn-lt"/>
                        </a:rPr>
                        <a:t> </a:t>
                      </a:r>
                      <a:r>
                        <a:rPr lang="ru-RU" sz="800" dirty="0" smtClean="0">
                          <a:latin typeface="+mn-lt"/>
                        </a:rPr>
                        <a:t>Предположения</a:t>
                      </a:r>
                      <a:r>
                        <a:rPr lang="ru-RU" sz="800" dirty="0" smtClean="0">
                          <a:latin typeface="+mn-lt"/>
                        </a:rPr>
                        <a:t>)</a:t>
                      </a:r>
                      <a:endParaRPr lang="ru-RU" sz="1000" dirty="0" smtClean="0">
                        <a:latin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latin typeface="+mn-lt"/>
                      </a:endParaRPr>
                    </a:p>
                  </a:txBody>
                  <a:tcPr marL="0" marR="0" marT="36000" marB="0"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+mn-lt"/>
                        </a:rPr>
                        <a:t>   7.</a:t>
                      </a:r>
                      <a:br>
                        <a:rPr lang="en-US" sz="1000" dirty="0" smtClean="0">
                          <a:latin typeface="+mn-lt"/>
                        </a:rPr>
                      </a:br>
                      <a:r>
                        <a:rPr lang="en-US" sz="1000" dirty="0" smtClean="0">
                          <a:latin typeface="+mn-lt"/>
                        </a:rPr>
                        <a:t>   </a:t>
                      </a:r>
                      <a:r>
                        <a:rPr lang="ru-RU" sz="1000" b="1" dirty="0" smtClean="0">
                          <a:latin typeface="+mn-lt"/>
                        </a:rPr>
                        <a:t>ОЖИДАНИЯ</a:t>
                      </a:r>
                      <a:r>
                        <a:rPr lang="en-US" sz="1000" dirty="0" smtClean="0">
                          <a:latin typeface="+mn-lt"/>
                        </a:rPr>
                        <a:t/>
                      </a:r>
                      <a:br>
                        <a:rPr lang="en-US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latin typeface="+mn-lt"/>
                        </a:rPr>
                        <a:t> </a:t>
                      </a:r>
                      <a:r>
                        <a:rPr lang="ru-RU" sz="800" dirty="0" smtClean="0">
                          <a:latin typeface="+mn-lt"/>
                        </a:rPr>
                        <a:t>(</a:t>
                      </a:r>
                      <a:r>
                        <a:rPr lang="ru-RU" sz="800" dirty="0" smtClean="0">
                          <a:latin typeface="+mn-lt"/>
                        </a:rPr>
                        <a:t>Это</a:t>
                      </a:r>
                      <a:r>
                        <a:rPr lang="ru-RU" sz="800" baseline="0" dirty="0" smtClean="0">
                          <a:latin typeface="+mn-lt"/>
                        </a:rPr>
                        <a:t> п</a:t>
                      </a:r>
                      <a:r>
                        <a:rPr lang="ru-RU" sz="800" dirty="0" smtClean="0">
                          <a:latin typeface="+mn-lt"/>
                        </a:rPr>
                        <a:t>редполагает  планирование)</a:t>
                      </a:r>
                      <a:endParaRPr lang="ru-RU" sz="800" dirty="0">
                        <a:latin typeface="+mn-lt"/>
                      </a:endParaRPr>
                    </a:p>
                  </a:txBody>
                  <a:tcPr marL="0" marR="0" marT="36000" marB="0"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</a:rPr>
                        <a:t>   6.</a:t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latin typeface="+mn-lt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</a:rPr>
                        <a:t>КРИТЕРИИ  </a:t>
                      </a:r>
                      <a:r>
                        <a:rPr lang="ru-RU" sz="1000" b="1" dirty="0" smtClean="0">
                          <a:latin typeface="+mn-lt"/>
                        </a:rPr>
                        <a:t>ДЛЯ ВЫПОЛНЕНИЯ</a:t>
                      </a:r>
                      <a:r>
                        <a:rPr lang="ru-RU" sz="1000" dirty="0" smtClean="0">
                          <a:latin typeface="+mn-lt"/>
                        </a:rPr>
                        <a:t/>
                      </a:r>
                      <a:br>
                        <a:rPr lang="ru-RU" sz="1000" dirty="0" smtClean="0">
                          <a:latin typeface="+mn-lt"/>
                        </a:rPr>
                      </a:br>
                      <a:r>
                        <a:rPr lang="ru-RU" sz="1000" dirty="0" smtClean="0">
                          <a:latin typeface="+mn-lt"/>
                        </a:rPr>
                        <a:t>   </a:t>
                      </a:r>
                      <a:r>
                        <a:rPr lang="ru-RU" sz="800" dirty="0" smtClean="0">
                          <a:latin typeface="+mn-lt"/>
                        </a:rPr>
                        <a:t>(Это должно быть измеряемым)</a:t>
                      </a:r>
                      <a:endParaRPr lang="ru-RU" sz="800" dirty="0">
                        <a:latin typeface="+mn-lt"/>
                      </a:endParaRPr>
                    </a:p>
                  </a:txBody>
                  <a:tcPr marL="0" marR="0" marT="36000" marB="0"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0968">
                <a:tc gridSpan="2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[</a:t>
                      </a: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Мы ценим</a:t>
                      </a:r>
                      <a:r>
                        <a:rPr lang="ru-RU" sz="1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000" dirty="0" smtClean="0">
                          <a:latin typeface="+mn-lt"/>
                        </a:rPr>
                        <a:t>…]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[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Мы полагаем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+mn-lt"/>
                        </a:rPr>
                        <a:t>[</a:t>
                      </a: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Мы </a:t>
                      </a: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ожидаем </a:t>
                      </a:r>
                      <a:r>
                        <a:rPr lang="ru-RU" sz="1000" dirty="0" smtClean="0">
                          <a:latin typeface="+mn-lt"/>
                        </a:rPr>
                        <a:t>…</a:t>
                      </a:r>
                      <a:r>
                        <a:rPr lang="en-US" sz="1000" dirty="0" smtClean="0">
                          <a:latin typeface="+mn-lt"/>
                        </a:rPr>
                        <a:t>]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+mn-lt"/>
                        </a:rPr>
                        <a:t>[</a:t>
                      </a: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Мы наблюдаем </a:t>
                      </a:r>
                      <a:r>
                        <a:rPr lang="ru-RU" sz="1000" dirty="0" smtClean="0">
                          <a:latin typeface="+mn-lt"/>
                        </a:rPr>
                        <a:t>…]</a:t>
                      </a:r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343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КАЧЕСТВО ЖИЗНИ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2069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РОСТ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18853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70C0"/>
                          </a:solidFill>
                          <a:latin typeface="+mn-lt"/>
                        </a:rPr>
                        <a:t>РАВЕНСТВО</a:t>
                      </a:r>
                      <a:endParaRPr lang="ru-RU" sz="1100" b="1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1431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СОЧУВСТВИЕ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  <a:tr h="21431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СОСТРАДАНИЕ</a:t>
                      </a: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1431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''ЛЮБОВЬ'‘ К</a:t>
                      </a:r>
                    </a:p>
                    <a:p>
                      <a:pPr algn="ctr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ЧЕЛОВЕЧЕСТВУ 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159</Words>
  <Application>Microsoft Office PowerPoint</Application>
  <PresentationFormat>Экран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Internet</dc:creator>
  <cp:lastModifiedBy>Internet</cp:lastModifiedBy>
  <cp:revision>18</cp:revision>
  <dcterms:created xsi:type="dcterms:W3CDTF">2016-11-15T18:48:27Z</dcterms:created>
  <dcterms:modified xsi:type="dcterms:W3CDTF">2016-11-15T20:11:49Z</dcterms:modified>
</cp:coreProperties>
</file>